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3" r:id="rId4"/>
    <p:sldId id="260" r:id="rId5"/>
    <p:sldId id="262" r:id="rId6"/>
    <p:sldId id="264" r:id="rId7"/>
    <p:sldId id="266" r:id="rId8"/>
    <p:sldId id="261" r:id="rId9"/>
    <p:sldId id="257"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3"/>
    <p:restoredTop sz="94694"/>
  </p:normalViewPr>
  <p:slideViewPr>
    <p:cSldViewPr snapToGrid="0" snapToObjects="1">
      <p:cViewPr varScale="1">
        <p:scale>
          <a:sx n="128" d="100"/>
          <a:sy n="128" d="100"/>
        </p:scale>
        <p:origin x="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BA5D-D3C3-0D4E-A74F-27AB66359F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7CDED05-5631-984C-A634-1CD858C65D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B5877C7-685F-834A-A972-7AAD8AE472B4}"/>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0F85F9C9-FACD-AB49-B701-4A5A97E29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848C1-C959-7A41-AE9F-C17BD1A59A9A}"/>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16144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B92F-AC49-CE47-8FB0-8F7F88F687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5DF694-C3B9-FF49-9024-0C197C0B2C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37EC9F-9C20-CB49-B2F4-45D23B95FC0A}"/>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322EFFAD-CB31-9548-B306-D2E3EC050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7D14E-6822-2843-A427-A135FE632EF9}"/>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145761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456ED-7EA3-9648-8CBE-6C250C5AC8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8CAF72B-46BA-6045-B376-DB458B94D7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1A3A40-F417-2A41-926D-CB69638AC982}"/>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7D11CDD7-5015-2F4D-8263-B785A8AED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0BA24-A5C7-C149-9FBC-4A6B2C3FD24D}"/>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408889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2A0A-4B9D-1B43-916D-12A7C91954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974638-AE4E-4D46-A472-30F34FE79D5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85EC33-D7CF-1F43-A16C-237D7BE1CDF0}"/>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92003D60-5612-2B43-8787-AA721650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D5B1D-2D11-A643-A723-CC80290322EE}"/>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222694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1D65-A6D7-054D-99A6-0A531F77420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1A781B-2A82-F047-8AE0-22ADE8024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FF476E-EE43-5449-893E-B5F9C261A5C6}"/>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FB0F0E75-0237-A14D-BAB9-66AEAF594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CDE1B-E6EB-D043-9817-017991886633}"/>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111548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7BD1-EE5C-904D-8936-4F90ABBDA6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A50C99-20EF-AE4E-A7F1-8F8C2174DAF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C692E8-1B86-E546-918B-306955B4E21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464DDC2-8C96-A34B-99D3-6294E821973A}"/>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6" name="Footer Placeholder 5">
            <a:extLst>
              <a:ext uri="{FF2B5EF4-FFF2-40B4-BE49-F238E27FC236}">
                <a16:creationId xmlns:a16="http://schemas.microsoft.com/office/drawing/2014/main" id="{EE0D2849-E56F-C041-8A4B-68EC1593A4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D15D9-49E4-0245-AFFF-4D31EBD202A8}"/>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294641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F472-EF00-544F-9E34-3802E62CF6F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02A661-C1C8-A64D-94C5-129C2EE0A4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088F4AF-3807-494C-B7CA-00753879CC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FB610CF-7919-0B47-84AB-2273C9338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8EFE5D1-8E7D-2945-92C8-CE41CA8127C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D1DB997-F60C-5646-84DB-5214FA754E36}"/>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8" name="Footer Placeholder 7">
            <a:extLst>
              <a:ext uri="{FF2B5EF4-FFF2-40B4-BE49-F238E27FC236}">
                <a16:creationId xmlns:a16="http://schemas.microsoft.com/office/drawing/2014/main" id="{4461BDDB-7847-DE41-9494-0936BEC050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C0485-ADFB-FD4C-8B47-50E26127DD64}"/>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301409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1E5A-F734-D443-A084-F8F4DFD01E3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4E81D6F-9090-B24E-A8CC-57A13143606A}"/>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4" name="Footer Placeholder 3">
            <a:extLst>
              <a:ext uri="{FF2B5EF4-FFF2-40B4-BE49-F238E27FC236}">
                <a16:creationId xmlns:a16="http://schemas.microsoft.com/office/drawing/2014/main" id="{F70FD89D-36A6-F147-87DF-E782933D10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6D49E7-EDC2-FD49-AD59-C60FE79F37FC}"/>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151958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F3BFB-D213-464C-A4FE-C831A1112733}"/>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3" name="Footer Placeholder 2">
            <a:extLst>
              <a:ext uri="{FF2B5EF4-FFF2-40B4-BE49-F238E27FC236}">
                <a16:creationId xmlns:a16="http://schemas.microsoft.com/office/drawing/2014/main" id="{99AAE668-9D9D-FC45-B219-0F5823117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44DA41-2315-0549-81A6-CCEE268D1245}"/>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257088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BA9F-182B-014B-9D00-FBAA46D7A3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01008EC-5E79-6147-8778-AD3421BF6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D490D3-F6AC-604A-B0BB-22D30F183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09A2A62-C354-1B49-A9F9-BEC2A5203437}"/>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6" name="Footer Placeholder 5">
            <a:extLst>
              <a:ext uri="{FF2B5EF4-FFF2-40B4-BE49-F238E27FC236}">
                <a16:creationId xmlns:a16="http://schemas.microsoft.com/office/drawing/2014/main" id="{18303F54-B395-A646-AA26-2D8C7BDD0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755DB-AD4F-D342-B717-A2B6968E6421}"/>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3635156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BF43-F6DE-F24D-A939-353C8C87D8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D94E88-1B78-E64C-9409-A070B3D315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0A3005-4558-0041-AE6A-00B9C552A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7FCEFF-D645-A54E-AE75-B550DB691578}"/>
              </a:ext>
            </a:extLst>
          </p:cNvPr>
          <p:cNvSpPr>
            <a:spLocks noGrp="1"/>
          </p:cNvSpPr>
          <p:nvPr>
            <p:ph type="dt" sz="half" idx="10"/>
          </p:nvPr>
        </p:nvSpPr>
        <p:spPr/>
        <p:txBody>
          <a:bodyPr/>
          <a:lstStyle/>
          <a:p>
            <a:fld id="{8E967E99-FED6-674C-A6E3-B4B50108BFE8}" type="datetimeFigureOut">
              <a:rPr lang="en-US" smtClean="0"/>
              <a:t>12/17/21</a:t>
            </a:fld>
            <a:endParaRPr lang="en-US"/>
          </a:p>
        </p:txBody>
      </p:sp>
      <p:sp>
        <p:nvSpPr>
          <p:cNvPr id="6" name="Footer Placeholder 5">
            <a:extLst>
              <a:ext uri="{FF2B5EF4-FFF2-40B4-BE49-F238E27FC236}">
                <a16:creationId xmlns:a16="http://schemas.microsoft.com/office/drawing/2014/main" id="{6A3233A5-5ED1-7D46-8C5D-7B32D9986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00319-01EB-8B43-BC43-A8D72ABB4816}"/>
              </a:ext>
            </a:extLst>
          </p:cNvPr>
          <p:cNvSpPr>
            <a:spLocks noGrp="1"/>
          </p:cNvSpPr>
          <p:nvPr>
            <p:ph type="sldNum" sz="quarter" idx="12"/>
          </p:nvPr>
        </p:nvSpPr>
        <p:spPr/>
        <p:txBody>
          <a:bodyPr/>
          <a:lstStyle/>
          <a:p>
            <a:fld id="{6F92E864-68D3-3545-992C-4B1A7F508148}" type="slidenum">
              <a:rPr lang="en-US" smtClean="0"/>
              <a:t>‹#›</a:t>
            </a:fld>
            <a:endParaRPr lang="en-US"/>
          </a:p>
        </p:txBody>
      </p:sp>
    </p:spTree>
    <p:extLst>
      <p:ext uri="{BB962C8B-B14F-4D97-AF65-F5344CB8AC3E}">
        <p14:creationId xmlns:p14="http://schemas.microsoft.com/office/powerpoint/2010/main" val="1465907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9A354E-A39C-7D4F-B5F4-69A373498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BF4C55-745B-E941-A097-1D5CB6B80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078B3A-1ABC-9F41-8BDB-6022D6479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67E99-FED6-674C-A6E3-B4B50108BFE8}" type="datetimeFigureOut">
              <a:rPr lang="en-US" smtClean="0"/>
              <a:t>12/17/21</a:t>
            </a:fld>
            <a:endParaRPr lang="en-US"/>
          </a:p>
        </p:txBody>
      </p:sp>
      <p:sp>
        <p:nvSpPr>
          <p:cNvPr id="5" name="Footer Placeholder 4">
            <a:extLst>
              <a:ext uri="{FF2B5EF4-FFF2-40B4-BE49-F238E27FC236}">
                <a16:creationId xmlns:a16="http://schemas.microsoft.com/office/drawing/2014/main" id="{BDE99347-AFFB-3D43-844D-24655DB64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60A19E-558C-1342-882F-34DC417468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92E864-68D3-3545-992C-4B1A7F508148}" type="slidenum">
              <a:rPr lang="en-US" smtClean="0"/>
              <a:t>‹#›</a:t>
            </a:fld>
            <a:endParaRPr lang="en-US"/>
          </a:p>
        </p:txBody>
      </p:sp>
    </p:spTree>
    <p:extLst>
      <p:ext uri="{BB962C8B-B14F-4D97-AF65-F5344CB8AC3E}">
        <p14:creationId xmlns:p14="http://schemas.microsoft.com/office/powerpoint/2010/main" val="121753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j1Krn0kkSU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35E7-E869-3747-8128-A9F768600530}"/>
              </a:ext>
            </a:extLst>
          </p:cNvPr>
          <p:cNvSpPr>
            <a:spLocks noGrp="1"/>
          </p:cNvSpPr>
          <p:nvPr>
            <p:ph type="ctrTitle"/>
          </p:nvPr>
        </p:nvSpPr>
        <p:spPr/>
        <p:txBody>
          <a:bodyPr/>
          <a:lstStyle/>
          <a:p>
            <a:r>
              <a:rPr lang="en-US" dirty="0"/>
              <a:t>fluorescence staining</a:t>
            </a:r>
          </a:p>
        </p:txBody>
      </p:sp>
      <p:sp>
        <p:nvSpPr>
          <p:cNvPr id="3" name="Subtitle 2">
            <a:extLst>
              <a:ext uri="{FF2B5EF4-FFF2-40B4-BE49-F238E27FC236}">
                <a16:creationId xmlns:a16="http://schemas.microsoft.com/office/drawing/2014/main" id="{07A03C4A-5EBC-DA4D-9C88-00D5DB5C34C8}"/>
              </a:ext>
            </a:extLst>
          </p:cNvPr>
          <p:cNvSpPr>
            <a:spLocks noGrp="1"/>
          </p:cNvSpPr>
          <p:nvPr>
            <p:ph type="subTitle" idx="1"/>
          </p:nvPr>
        </p:nvSpPr>
        <p:spPr/>
        <p:txBody>
          <a:bodyPr/>
          <a:lstStyle/>
          <a:p>
            <a:r>
              <a:rPr lang="en-US" dirty="0"/>
              <a:t>2021-12-17</a:t>
            </a:r>
          </a:p>
          <a:p>
            <a:r>
              <a:rPr lang="en-US" dirty="0" err="1"/>
              <a:t>Zhixin</a:t>
            </a:r>
            <a:r>
              <a:rPr lang="zh-CN" altLang="en-US" dirty="0"/>
              <a:t> </a:t>
            </a:r>
            <a:r>
              <a:rPr lang="en-US" altLang="zh-CN" dirty="0"/>
              <a:t>Li</a:t>
            </a:r>
            <a:endParaRPr lang="en-US" dirty="0"/>
          </a:p>
        </p:txBody>
      </p:sp>
    </p:spTree>
    <p:extLst>
      <p:ext uri="{BB962C8B-B14F-4D97-AF65-F5344CB8AC3E}">
        <p14:creationId xmlns:p14="http://schemas.microsoft.com/office/powerpoint/2010/main" val="226658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8305-3DA3-AE4E-97B2-9208A0440287}"/>
              </a:ext>
            </a:extLst>
          </p:cNvPr>
          <p:cNvSpPr>
            <a:spLocks noGrp="1"/>
          </p:cNvSpPr>
          <p:nvPr>
            <p:ph type="title"/>
          </p:nvPr>
        </p:nvSpPr>
        <p:spPr/>
        <p:txBody>
          <a:bodyPr/>
          <a:lstStyle/>
          <a:p>
            <a:r>
              <a:rPr lang="en-US" dirty="0" err="1"/>
              <a:t>参考</a:t>
            </a:r>
            <a:r>
              <a:rPr lang="zh-CN" altLang="en-US" dirty="0"/>
              <a:t>：</a:t>
            </a:r>
            <a:endParaRPr lang="en-US" dirty="0"/>
          </a:p>
        </p:txBody>
      </p:sp>
      <p:sp>
        <p:nvSpPr>
          <p:cNvPr id="3" name="Content Placeholder 2">
            <a:extLst>
              <a:ext uri="{FF2B5EF4-FFF2-40B4-BE49-F238E27FC236}">
                <a16:creationId xmlns:a16="http://schemas.microsoft.com/office/drawing/2014/main" id="{F1D868AD-B83B-0145-8BF6-C738C66EA8EC}"/>
              </a:ext>
            </a:extLst>
          </p:cNvPr>
          <p:cNvSpPr>
            <a:spLocks noGrp="1"/>
          </p:cNvSpPr>
          <p:nvPr>
            <p:ph idx="1"/>
          </p:nvPr>
        </p:nvSpPr>
        <p:spPr/>
        <p:txBody>
          <a:bodyPr/>
          <a:lstStyle/>
          <a:p>
            <a:r>
              <a:rPr lang="en-US" dirty="0">
                <a:hlinkClick r:id="rId2"/>
              </a:rPr>
              <a:t>Widefield and Confocal Fluorescence Microscopy</a:t>
            </a:r>
            <a:r>
              <a:rPr lang="zh-CN" altLang="en-US" dirty="0">
                <a:hlinkClick r:id="rId2"/>
              </a:rPr>
              <a:t> </a:t>
            </a:r>
            <a:r>
              <a:rPr lang="en-US" altLang="zh-CN" dirty="0"/>
              <a:t>-</a:t>
            </a:r>
            <a:r>
              <a:rPr lang="zh-CN" altLang="en-US" dirty="0"/>
              <a:t> </a:t>
            </a:r>
            <a:r>
              <a:rPr lang="en-US" altLang="zh-CN" dirty="0"/>
              <a:t>YT</a:t>
            </a:r>
            <a:endParaRPr lang="en-US" dirty="0"/>
          </a:p>
        </p:txBody>
      </p:sp>
    </p:spTree>
    <p:extLst>
      <p:ext uri="{BB962C8B-B14F-4D97-AF65-F5344CB8AC3E}">
        <p14:creationId xmlns:p14="http://schemas.microsoft.com/office/powerpoint/2010/main" val="359828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C021-8481-2742-8758-20F4F6DBCB59}"/>
              </a:ext>
            </a:extLst>
          </p:cNvPr>
          <p:cNvSpPr>
            <a:spLocks noGrp="1"/>
          </p:cNvSpPr>
          <p:nvPr>
            <p:ph type="title"/>
          </p:nvPr>
        </p:nvSpPr>
        <p:spPr/>
        <p:txBody>
          <a:bodyPr/>
          <a:lstStyle/>
          <a:p>
            <a:r>
              <a:rPr lang="en-HK" b="1" dirty="0"/>
              <a:t>Immunofluorescence</a:t>
            </a:r>
            <a:endParaRPr lang="en-US" dirty="0"/>
          </a:p>
        </p:txBody>
      </p:sp>
      <p:sp>
        <p:nvSpPr>
          <p:cNvPr id="3" name="Content Placeholder 2">
            <a:extLst>
              <a:ext uri="{FF2B5EF4-FFF2-40B4-BE49-F238E27FC236}">
                <a16:creationId xmlns:a16="http://schemas.microsoft.com/office/drawing/2014/main" id="{B9889662-AFB7-4547-B177-DB8276E09392}"/>
              </a:ext>
            </a:extLst>
          </p:cNvPr>
          <p:cNvSpPr>
            <a:spLocks noGrp="1"/>
          </p:cNvSpPr>
          <p:nvPr>
            <p:ph idx="1"/>
          </p:nvPr>
        </p:nvSpPr>
        <p:spPr/>
        <p:txBody>
          <a:bodyPr/>
          <a:lstStyle/>
          <a:p>
            <a:r>
              <a:rPr lang="en-US" dirty="0"/>
              <a:t>This technique uses the specificity of antibodies to their antigen to target fluorescent dyes to specific biomolecule targets within a cell, and therefore allows visualization of the distribution of the target molecule through the sample.</a:t>
            </a:r>
          </a:p>
          <a:p>
            <a:endParaRPr lang="en-US" dirty="0"/>
          </a:p>
          <a:p>
            <a:r>
              <a:rPr lang="en-US" dirty="0"/>
              <a:t>Immunofluorescence can be used on tissue sections, cultured cell lines, or individual cells, and may be used to analyze the distribution of proteins, glycans</a:t>
            </a:r>
            <a:r>
              <a:rPr lang="zh-CN" altLang="en-US" dirty="0"/>
              <a:t> 多糖</a:t>
            </a:r>
            <a:r>
              <a:rPr lang="en-US" dirty="0"/>
              <a:t>, and small biological and non-biological molecules. This technique can even be used to visualize structures such as intermediate-sized filaments</a:t>
            </a:r>
            <a:r>
              <a:rPr lang="zh-CN" altLang="en-US" dirty="0"/>
              <a:t> 架带丝</a:t>
            </a:r>
            <a:r>
              <a:rPr lang="en-US" dirty="0"/>
              <a:t>.</a:t>
            </a:r>
          </a:p>
        </p:txBody>
      </p:sp>
    </p:spTree>
    <p:extLst>
      <p:ext uri="{BB962C8B-B14F-4D97-AF65-F5344CB8AC3E}">
        <p14:creationId xmlns:p14="http://schemas.microsoft.com/office/powerpoint/2010/main" val="3120546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BDB248-8D14-854B-8FBD-2D8DD9A4DD06}"/>
              </a:ext>
            </a:extLst>
          </p:cNvPr>
          <p:cNvPicPr>
            <a:picLocks noChangeAspect="1"/>
          </p:cNvPicPr>
          <p:nvPr/>
        </p:nvPicPr>
        <p:blipFill>
          <a:blip r:embed="rId2"/>
          <a:stretch>
            <a:fillRect/>
          </a:stretch>
        </p:blipFill>
        <p:spPr>
          <a:xfrm>
            <a:off x="838200" y="1001486"/>
            <a:ext cx="6904383" cy="3883715"/>
          </a:xfrm>
          <a:prstGeom prst="rect">
            <a:avLst/>
          </a:prstGeom>
        </p:spPr>
      </p:pic>
      <p:sp>
        <p:nvSpPr>
          <p:cNvPr id="5" name="TextBox 4">
            <a:extLst>
              <a:ext uri="{FF2B5EF4-FFF2-40B4-BE49-F238E27FC236}">
                <a16:creationId xmlns:a16="http://schemas.microsoft.com/office/drawing/2014/main" id="{DF7522E9-51E8-6147-8459-CD4D9D7742A4}"/>
              </a:ext>
            </a:extLst>
          </p:cNvPr>
          <p:cNvSpPr txBox="1"/>
          <p:nvPr/>
        </p:nvSpPr>
        <p:spPr>
          <a:xfrm>
            <a:off x="838200" y="455552"/>
            <a:ext cx="4072140" cy="369332"/>
          </a:xfrm>
          <a:prstGeom prst="rect">
            <a:avLst/>
          </a:prstGeom>
          <a:noFill/>
        </p:spPr>
        <p:txBody>
          <a:bodyPr wrap="none" rtlCol="0">
            <a:spAutoFit/>
          </a:bodyPr>
          <a:lstStyle/>
          <a:p>
            <a:r>
              <a:rPr lang="en-HK" dirty="0"/>
              <a:t>basic mechanism of immunofluorescence</a:t>
            </a:r>
            <a:endParaRPr lang="en-US" dirty="0"/>
          </a:p>
        </p:txBody>
      </p:sp>
      <p:sp>
        <p:nvSpPr>
          <p:cNvPr id="6" name="TextBox 5">
            <a:extLst>
              <a:ext uri="{FF2B5EF4-FFF2-40B4-BE49-F238E27FC236}">
                <a16:creationId xmlns:a16="http://schemas.microsoft.com/office/drawing/2014/main" id="{1B8E7610-5AE4-C045-984D-5C8205561031}"/>
              </a:ext>
            </a:extLst>
          </p:cNvPr>
          <p:cNvSpPr txBox="1"/>
          <p:nvPr/>
        </p:nvSpPr>
        <p:spPr>
          <a:xfrm>
            <a:off x="8120270" y="904461"/>
            <a:ext cx="3647661" cy="2862322"/>
          </a:xfrm>
          <a:prstGeom prst="rect">
            <a:avLst/>
          </a:prstGeom>
          <a:noFill/>
        </p:spPr>
        <p:txBody>
          <a:bodyPr wrap="square" rtlCol="0">
            <a:spAutoFit/>
          </a:bodyPr>
          <a:lstStyle/>
          <a:p>
            <a:r>
              <a:rPr lang="en-HK" dirty="0"/>
              <a:t>Primary immunofluorescence is depicted on the left, which shows an antibody with a fluorophore group bound to it directly binding to the epitope of the antigen for which it is specific. Once the antibody binds to the epitope, the sample can be viewed under fluorescent microscope to confirm the presence of the antigen in the sample.</a:t>
            </a:r>
            <a:endParaRPr lang="en-US" dirty="0"/>
          </a:p>
        </p:txBody>
      </p:sp>
      <p:sp>
        <p:nvSpPr>
          <p:cNvPr id="7" name="TextBox 6">
            <a:extLst>
              <a:ext uri="{FF2B5EF4-FFF2-40B4-BE49-F238E27FC236}">
                <a16:creationId xmlns:a16="http://schemas.microsoft.com/office/drawing/2014/main" id="{5CC36E65-05E8-FC4F-9ED3-D3694AC80C41}"/>
              </a:ext>
            </a:extLst>
          </p:cNvPr>
          <p:cNvSpPr txBox="1"/>
          <p:nvPr/>
        </p:nvSpPr>
        <p:spPr>
          <a:xfrm>
            <a:off x="838200" y="5061803"/>
            <a:ext cx="10929731" cy="1754326"/>
          </a:xfrm>
          <a:prstGeom prst="rect">
            <a:avLst/>
          </a:prstGeom>
          <a:noFill/>
        </p:spPr>
        <p:txBody>
          <a:bodyPr wrap="square" rtlCol="0">
            <a:spAutoFit/>
          </a:bodyPr>
          <a:lstStyle/>
          <a:p>
            <a:r>
              <a:rPr lang="en-US" dirty="0"/>
              <a:t>Conversely, secondary immunofluorescence is depicted to the right, which shows that first an untagged primary antibody binds to the epitope of the antigen in a mechanism similar to the one described above. However, after the primary antibodies have bound to their target, a secondary antibody (tagged with a fluorophore) comes along. This secondary antibody's binding sites are specific for the primary antibody that's already bound to the antigen, and therefore the secondary antibody binds to the primary antibody. This method allows for more fluorophore-tagged antibodies to attach to their target, thus increasing the fluorescent signal during microscopy.</a:t>
            </a:r>
          </a:p>
        </p:txBody>
      </p:sp>
    </p:spTree>
    <p:extLst>
      <p:ext uri="{BB962C8B-B14F-4D97-AF65-F5344CB8AC3E}">
        <p14:creationId xmlns:p14="http://schemas.microsoft.com/office/powerpoint/2010/main" val="227630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10E0-B5FB-A743-AD30-FC6DCC5D92E4}"/>
              </a:ext>
            </a:extLst>
          </p:cNvPr>
          <p:cNvSpPr>
            <a:spLocks noGrp="1"/>
          </p:cNvSpPr>
          <p:nvPr>
            <p:ph type="title"/>
          </p:nvPr>
        </p:nvSpPr>
        <p:spPr/>
        <p:txBody>
          <a:bodyPr/>
          <a:lstStyle/>
          <a:p>
            <a:r>
              <a:rPr lang="en-US" dirty="0"/>
              <a:t>fluorescence microscope</a:t>
            </a:r>
          </a:p>
        </p:txBody>
      </p:sp>
      <p:sp>
        <p:nvSpPr>
          <p:cNvPr id="3" name="Content Placeholder 2">
            <a:extLst>
              <a:ext uri="{FF2B5EF4-FFF2-40B4-BE49-F238E27FC236}">
                <a16:creationId xmlns:a16="http://schemas.microsoft.com/office/drawing/2014/main" id="{92B53DD7-DE72-5345-B971-DABF9D80B810}"/>
              </a:ext>
            </a:extLst>
          </p:cNvPr>
          <p:cNvSpPr>
            <a:spLocks noGrp="1"/>
          </p:cNvSpPr>
          <p:nvPr>
            <p:ph idx="1"/>
          </p:nvPr>
        </p:nvSpPr>
        <p:spPr>
          <a:xfrm>
            <a:off x="5277678" y="1825625"/>
            <a:ext cx="6076122" cy="4351338"/>
          </a:xfrm>
        </p:spPr>
        <p:txBody>
          <a:bodyPr/>
          <a:lstStyle/>
          <a:p>
            <a:r>
              <a:rPr lang="en-US" dirty="0"/>
              <a:t>The specimen is illuminated with light of a specific wavelength (or wavelengths) which is absorbed by the fluorophores, causing them to emit light of longer wavelengths (i.e., of a different color than the absorbed light). The illumination light is separated from the much weaker emitted fluorescence through the use of a spectral emission filter. </a:t>
            </a:r>
          </a:p>
        </p:txBody>
      </p:sp>
      <p:pic>
        <p:nvPicPr>
          <p:cNvPr id="4" name="Picture 3">
            <a:extLst>
              <a:ext uri="{FF2B5EF4-FFF2-40B4-BE49-F238E27FC236}">
                <a16:creationId xmlns:a16="http://schemas.microsoft.com/office/drawing/2014/main" id="{E8301E9E-4455-3743-8F0D-21535B60F816}"/>
              </a:ext>
            </a:extLst>
          </p:cNvPr>
          <p:cNvPicPr>
            <a:picLocks noChangeAspect="1"/>
          </p:cNvPicPr>
          <p:nvPr/>
        </p:nvPicPr>
        <p:blipFill>
          <a:blip r:embed="rId2"/>
          <a:stretch>
            <a:fillRect/>
          </a:stretch>
        </p:blipFill>
        <p:spPr>
          <a:xfrm>
            <a:off x="1339574" y="2195167"/>
            <a:ext cx="2794000" cy="3441700"/>
          </a:xfrm>
          <a:prstGeom prst="rect">
            <a:avLst/>
          </a:prstGeom>
        </p:spPr>
      </p:pic>
    </p:spTree>
    <p:extLst>
      <p:ext uri="{BB962C8B-B14F-4D97-AF65-F5344CB8AC3E}">
        <p14:creationId xmlns:p14="http://schemas.microsoft.com/office/powerpoint/2010/main" val="185742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D8ACC-AFD7-1344-A0CE-FC251D03110C}"/>
              </a:ext>
            </a:extLst>
          </p:cNvPr>
          <p:cNvSpPr>
            <a:spLocks noGrp="1"/>
          </p:cNvSpPr>
          <p:nvPr>
            <p:ph idx="1"/>
          </p:nvPr>
        </p:nvSpPr>
        <p:spPr>
          <a:xfrm>
            <a:off x="6877878" y="785191"/>
            <a:ext cx="4475922" cy="5391772"/>
          </a:xfrm>
        </p:spPr>
        <p:txBody>
          <a:bodyPr>
            <a:normAutofit fontScale="92500" lnSpcReduction="10000"/>
          </a:bodyPr>
          <a:lstStyle/>
          <a:p>
            <a:r>
              <a:rPr lang="en-US" dirty="0"/>
              <a:t>Photomicrograph of a histological section of human skin prepared for direct immunofluorescence using an anti-IgA antibody. The skin is from a patient with Henoch–</a:t>
            </a:r>
            <a:r>
              <a:rPr lang="en-US" dirty="0" err="1"/>
              <a:t>Schönlein</a:t>
            </a:r>
            <a:r>
              <a:rPr lang="en-US" dirty="0"/>
              <a:t> purpura: IgA deposits are found in the walls of small superficial capillaries</a:t>
            </a:r>
            <a:r>
              <a:rPr lang="zh-CN" altLang="en-US" dirty="0"/>
              <a:t> 小表面的毛细血管</a:t>
            </a:r>
            <a:r>
              <a:rPr lang="en-US" dirty="0"/>
              <a:t> (yellow arrows). The pale wavy</a:t>
            </a:r>
            <a:r>
              <a:rPr lang="zh-CN" altLang="en-US" dirty="0"/>
              <a:t> 苍白的波浪</a:t>
            </a:r>
            <a:r>
              <a:rPr lang="en-US" dirty="0"/>
              <a:t> green area on top is the epidermis</a:t>
            </a:r>
            <a:r>
              <a:rPr lang="zh-CN" altLang="en-US" dirty="0"/>
              <a:t> 表皮</a:t>
            </a:r>
            <a:r>
              <a:rPr lang="en-US" dirty="0"/>
              <a:t>, the bottom fibrous</a:t>
            </a:r>
            <a:r>
              <a:rPr lang="zh-CN" altLang="en-US" dirty="0"/>
              <a:t> 纤维</a:t>
            </a:r>
            <a:r>
              <a:rPr lang="en-US" dirty="0"/>
              <a:t> area is the dermis</a:t>
            </a:r>
            <a:r>
              <a:rPr lang="zh-CN" altLang="en-US" dirty="0"/>
              <a:t> 真皮</a:t>
            </a:r>
            <a:r>
              <a:rPr lang="en-US" dirty="0"/>
              <a:t>.</a:t>
            </a:r>
          </a:p>
          <a:p>
            <a:endParaRPr lang="en-US" dirty="0"/>
          </a:p>
        </p:txBody>
      </p:sp>
      <p:pic>
        <p:nvPicPr>
          <p:cNvPr id="5" name="Picture 4">
            <a:extLst>
              <a:ext uri="{FF2B5EF4-FFF2-40B4-BE49-F238E27FC236}">
                <a16:creationId xmlns:a16="http://schemas.microsoft.com/office/drawing/2014/main" id="{29353827-627D-E44D-8DA8-E3FA835C053F}"/>
              </a:ext>
            </a:extLst>
          </p:cNvPr>
          <p:cNvPicPr>
            <a:picLocks noChangeAspect="1"/>
          </p:cNvPicPr>
          <p:nvPr/>
        </p:nvPicPr>
        <p:blipFill>
          <a:blip r:embed="rId2"/>
          <a:stretch>
            <a:fillRect/>
          </a:stretch>
        </p:blipFill>
        <p:spPr>
          <a:xfrm>
            <a:off x="947531" y="1249156"/>
            <a:ext cx="5357191" cy="4017893"/>
          </a:xfrm>
          <a:prstGeom prst="rect">
            <a:avLst/>
          </a:prstGeom>
        </p:spPr>
      </p:pic>
    </p:spTree>
    <p:extLst>
      <p:ext uri="{BB962C8B-B14F-4D97-AF65-F5344CB8AC3E}">
        <p14:creationId xmlns:p14="http://schemas.microsoft.com/office/powerpoint/2010/main" val="106495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0574-1BC2-704D-99B8-1FEB54A7798D}"/>
              </a:ext>
            </a:extLst>
          </p:cNvPr>
          <p:cNvSpPr>
            <a:spLocks noGrp="1"/>
          </p:cNvSpPr>
          <p:nvPr>
            <p:ph type="title"/>
          </p:nvPr>
        </p:nvSpPr>
        <p:spPr/>
        <p:txBody>
          <a:bodyPr/>
          <a:lstStyle/>
          <a:p>
            <a:r>
              <a:rPr lang="en-US" dirty="0"/>
              <a:t>A fluorescent stain for actin in the smooth muscle of the skin</a:t>
            </a:r>
          </a:p>
        </p:txBody>
      </p:sp>
      <p:sp>
        <p:nvSpPr>
          <p:cNvPr id="3" name="Content Placeholder 2">
            <a:extLst>
              <a:ext uri="{FF2B5EF4-FFF2-40B4-BE49-F238E27FC236}">
                <a16:creationId xmlns:a16="http://schemas.microsoft.com/office/drawing/2014/main" id="{1A5271D7-08F9-C340-8B5F-E534E9ABE201}"/>
              </a:ext>
            </a:extLst>
          </p:cNvPr>
          <p:cNvSpPr>
            <a:spLocks noGrp="1"/>
          </p:cNvSpPr>
          <p:nvPr>
            <p:ph idx="1"/>
          </p:nvPr>
        </p:nvSpPr>
        <p:spPr>
          <a:xfrm>
            <a:off x="6917634" y="1825625"/>
            <a:ext cx="4436165" cy="4351338"/>
          </a:xfrm>
        </p:spPr>
        <p:txBody>
          <a:bodyPr/>
          <a:lstStyle/>
          <a:p>
            <a:endParaRPr lang="en-US"/>
          </a:p>
        </p:txBody>
      </p:sp>
      <p:pic>
        <p:nvPicPr>
          <p:cNvPr id="4" name="Picture 3">
            <a:extLst>
              <a:ext uri="{FF2B5EF4-FFF2-40B4-BE49-F238E27FC236}">
                <a16:creationId xmlns:a16="http://schemas.microsoft.com/office/drawing/2014/main" id="{49C5B38F-8C9C-AB4A-BD13-ABFED86A3DF6}"/>
              </a:ext>
            </a:extLst>
          </p:cNvPr>
          <p:cNvPicPr>
            <a:picLocks noChangeAspect="1"/>
          </p:cNvPicPr>
          <p:nvPr/>
        </p:nvPicPr>
        <p:blipFill>
          <a:blip r:embed="rId2"/>
          <a:stretch>
            <a:fillRect/>
          </a:stretch>
        </p:blipFill>
        <p:spPr>
          <a:xfrm>
            <a:off x="838200" y="1825625"/>
            <a:ext cx="5118695" cy="4618822"/>
          </a:xfrm>
          <a:prstGeom prst="rect">
            <a:avLst/>
          </a:prstGeom>
        </p:spPr>
      </p:pic>
    </p:spTree>
    <p:extLst>
      <p:ext uri="{BB962C8B-B14F-4D97-AF65-F5344CB8AC3E}">
        <p14:creationId xmlns:p14="http://schemas.microsoft.com/office/powerpoint/2010/main" val="280698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7CDA5-DFF0-824D-95DC-1C3AA604E2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421"/>
          <a:stretch/>
        </p:blipFill>
        <p:spPr bwMode="auto">
          <a:xfrm>
            <a:off x="567803" y="216741"/>
            <a:ext cx="7123412" cy="64245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861374-78B8-6645-90EE-D1E3DA55BD48}"/>
              </a:ext>
            </a:extLst>
          </p:cNvPr>
          <p:cNvSpPr txBox="1"/>
          <p:nvPr/>
        </p:nvSpPr>
        <p:spPr>
          <a:xfrm>
            <a:off x="8152688" y="2999574"/>
            <a:ext cx="2286716" cy="2862322"/>
          </a:xfrm>
          <a:prstGeom prst="rect">
            <a:avLst/>
          </a:prstGeom>
          <a:noFill/>
        </p:spPr>
        <p:txBody>
          <a:bodyPr wrap="none" rtlCol="0">
            <a:spAutoFit/>
          </a:bodyPr>
          <a:lstStyle/>
          <a:p>
            <a:r>
              <a:rPr lang="en-US" dirty="0" err="1"/>
              <a:t>Ao</a:t>
            </a:r>
            <a:r>
              <a:rPr lang="en-US" dirty="0"/>
              <a:t>, aorta; </a:t>
            </a:r>
          </a:p>
          <a:p>
            <a:r>
              <a:rPr lang="en-US" dirty="0" err="1"/>
              <a:t>AoV</a:t>
            </a:r>
            <a:r>
              <a:rPr lang="en-US" dirty="0"/>
              <a:t>, aortic valve; </a:t>
            </a:r>
          </a:p>
          <a:p>
            <a:r>
              <a:rPr lang="en-US" dirty="0"/>
              <a:t>CA, coronary artery; </a:t>
            </a:r>
          </a:p>
          <a:p>
            <a:r>
              <a:rPr lang="en-US" dirty="0"/>
              <a:t>LA, left atrium; </a:t>
            </a:r>
          </a:p>
          <a:p>
            <a:r>
              <a:rPr lang="en-US" dirty="0"/>
              <a:t>LV, left ventricle; </a:t>
            </a:r>
          </a:p>
          <a:p>
            <a:r>
              <a:rPr lang="en-US" dirty="0"/>
              <a:t>MV, mitral valve; </a:t>
            </a:r>
          </a:p>
          <a:p>
            <a:r>
              <a:rPr lang="en-US" dirty="0"/>
              <a:t>PA, pulmonary artery; </a:t>
            </a:r>
          </a:p>
          <a:p>
            <a:r>
              <a:rPr lang="en-US" dirty="0"/>
              <a:t>RA, right atrium; </a:t>
            </a:r>
          </a:p>
          <a:p>
            <a:r>
              <a:rPr lang="en-US" dirty="0"/>
              <a:t>RV, right ventricle; </a:t>
            </a:r>
          </a:p>
          <a:p>
            <a:r>
              <a:rPr lang="en-US" dirty="0"/>
              <a:t>TV, tricuspid valve.</a:t>
            </a:r>
          </a:p>
        </p:txBody>
      </p:sp>
    </p:spTree>
    <p:extLst>
      <p:ext uri="{BB962C8B-B14F-4D97-AF65-F5344CB8AC3E}">
        <p14:creationId xmlns:p14="http://schemas.microsoft.com/office/powerpoint/2010/main" val="328847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8226-D88B-884E-A0ED-FD1E202C36A4}"/>
              </a:ext>
            </a:extLst>
          </p:cNvPr>
          <p:cNvSpPr>
            <a:spLocks noGrp="1"/>
          </p:cNvSpPr>
          <p:nvPr>
            <p:ph type="title"/>
          </p:nvPr>
        </p:nvSpPr>
        <p:spPr/>
        <p:txBody>
          <a:bodyPr/>
          <a:lstStyle/>
          <a:p>
            <a:r>
              <a:rPr lang="en-US" dirty="0"/>
              <a:t>Questions</a:t>
            </a:r>
            <a:r>
              <a:rPr lang="zh-CN" altLang="en-US" dirty="0"/>
              <a:t> </a:t>
            </a:r>
            <a:endParaRPr lang="en-US" dirty="0"/>
          </a:p>
        </p:txBody>
      </p:sp>
      <p:sp>
        <p:nvSpPr>
          <p:cNvPr id="3" name="Content Placeholder 2">
            <a:extLst>
              <a:ext uri="{FF2B5EF4-FFF2-40B4-BE49-F238E27FC236}">
                <a16:creationId xmlns:a16="http://schemas.microsoft.com/office/drawing/2014/main" id="{D5FD366C-9EFA-D945-B17E-1C055A899F2B}"/>
              </a:ext>
            </a:extLst>
          </p:cNvPr>
          <p:cNvSpPr>
            <a:spLocks noGrp="1"/>
          </p:cNvSpPr>
          <p:nvPr>
            <p:ph idx="1"/>
          </p:nvPr>
        </p:nvSpPr>
        <p:spPr/>
        <p:txBody>
          <a:bodyPr/>
          <a:lstStyle/>
          <a:p>
            <a:r>
              <a:rPr lang="en-US" dirty="0" err="1"/>
              <a:t>抗体为何能进入细胞内部</a:t>
            </a:r>
            <a:r>
              <a:rPr lang="zh-CN" altLang="en-US" dirty="0"/>
              <a:t>？</a:t>
            </a:r>
            <a:endParaRPr lang="en-HK" altLang="zh-CN" dirty="0"/>
          </a:p>
          <a:p>
            <a:r>
              <a:rPr lang="zh-CN" altLang="en-US" dirty="0"/>
              <a:t>抗体的选择？</a:t>
            </a:r>
            <a:endParaRPr lang="en-US" dirty="0"/>
          </a:p>
        </p:txBody>
      </p:sp>
    </p:spTree>
    <p:extLst>
      <p:ext uri="{BB962C8B-B14F-4D97-AF65-F5344CB8AC3E}">
        <p14:creationId xmlns:p14="http://schemas.microsoft.com/office/powerpoint/2010/main" val="317595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CE5C-37A7-7947-B41B-7C2474DA4C2A}"/>
              </a:ext>
            </a:extLst>
          </p:cNvPr>
          <p:cNvSpPr>
            <a:spLocks noGrp="1"/>
          </p:cNvSpPr>
          <p:nvPr>
            <p:ph type="title"/>
          </p:nvPr>
        </p:nvSpPr>
        <p:spPr/>
        <p:txBody>
          <a:bodyPr/>
          <a:lstStyle/>
          <a:p>
            <a:r>
              <a:rPr lang="en-US" altLang="zh-CN" dirty="0"/>
              <a:t>Our</a:t>
            </a:r>
            <a:r>
              <a:rPr lang="zh-CN" altLang="en-US" dirty="0"/>
              <a:t> </a:t>
            </a:r>
            <a:r>
              <a:rPr lang="en-US" altLang="zh-CN" dirty="0"/>
              <a:t>lab</a:t>
            </a:r>
            <a:r>
              <a:rPr lang="zh-CN" altLang="en-US" dirty="0"/>
              <a:t> </a:t>
            </a:r>
            <a:endParaRPr lang="en-US" dirty="0"/>
          </a:p>
        </p:txBody>
      </p:sp>
      <p:sp>
        <p:nvSpPr>
          <p:cNvPr id="3" name="Content Placeholder 2">
            <a:extLst>
              <a:ext uri="{FF2B5EF4-FFF2-40B4-BE49-F238E27FC236}">
                <a16:creationId xmlns:a16="http://schemas.microsoft.com/office/drawing/2014/main" id="{5B0F9FFC-613A-7E40-BF70-40D8913C5201}"/>
              </a:ext>
            </a:extLst>
          </p:cNvPr>
          <p:cNvSpPr>
            <a:spLocks noGrp="1"/>
          </p:cNvSpPr>
          <p:nvPr>
            <p:ph idx="1"/>
          </p:nvPr>
        </p:nvSpPr>
        <p:spPr/>
        <p:txBody>
          <a:bodyPr/>
          <a:lstStyle/>
          <a:p>
            <a:r>
              <a:rPr lang="en-US" dirty="0"/>
              <a:t>check control and mutant </a:t>
            </a:r>
            <a:r>
              <a:rPr lang="en-US" dirty="0" err="1"/>
              <a:t>celltypes</a:t>
            </a:r>
            <a:r>
              <a:rPr lang="en-US" dirty="0"/>
              <a:t> in specific tissue (gut, heart) after getting markers from </a:t>
            </a:r>
            <a:r>
              <a:rPr lang="en-US" dirty="0" err="1"/>
              <a:t>scRNA</a:t>
            </a:r>
            <a:r>
              <a:rPr lang="en-US" dirty="0"/>
              <a:t>-seq</a:t>
            </a:r>
          </a:p>
        </p:txBody>
      </p:sp>
    </p:spTree>
    <p:extLst>
      <p:ext uri="{BB962C8B-B14F-4D97-AF65-F5344CB8AC3E}">
        <p14:creationId xmlns:p14="http://schemas.microsoft.com/office/powerpoint/2010/main" val="629580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508</Words>
  <Application>Microsoft Macintosh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fluorescence staining</vt:lpstr>
      <vt:lpstr>Immunofluorescence</vt:lpstr>
      <vt:lpstr>PowerPoint Presentation</vt:lpstr>
      <vt:lpstr>fluorescence microscope</vt:lpstr>
      <vt:lpstr>PowerPoint Presentation</vt:lpstr>
      <vt:lpstr>A fluorescent stain for actin in the smooth muscle of the skin</vt:lpstr>
      <vt:lpstr>PowerPoint Presentation</vt:lpstr>
      <vt:lpstr>Questions </vt:lpstr>
      <vt:lpstr>Our lab </vt:lpstr>
      <vt:lpstr>参考：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fluorescence staining</dc:title>
  <dc:creator>Li Zhixin</dc:creator>
  <cp:lastModifiedBy>Li Zhixin</cp:lastModifiedBy>
  <cp:revision>4</cp:revision>
  <dcterms:created xsi:type="dcterms:W3CDTF">2021-12-17T08:04:34Z</dcterms:created>
  <dcterms:modified xsi:type="dcterms:W3CDTF">2021-12-17T08:20:48Z</dcterms:modified>
</cp:coreProperties>
</file>